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Proxima Nova"/>
      <p:regular r:id="rId28"/>
      <p:bold r:id="rId29"/>
      <p:italic r:id="rId30"/>
      <p:boldItalic r:id="rId31"/>
    </p:embeddedFont>
    <p:embeddedFont>
      <p:font typeface="Fira Sans"/>
      <p:regular r:id="rId32"/>
      <p:bold r:id="rId33"/>
      <p:italic r:id="rId34"/>
      <p:boldItalic r:id="rId35"/>
    </p:embeddedFont>
    <p:embeddedFont>
      <p:font typeface="Old Standard TT"/>
      <p:regular r:id="rId36"/>
      <p:bold r:id="rId37"/>
      <p: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ProximaNova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roximaNov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roximaNova-boldItalic.fntdata"/><Relationship Id="rId30" Type="http://schemas.openxmlformats.org/officeDocument/2006/relationships/font" Target="fonts/ProximaNova-italic.fntdata"/><Relationship Id="rId11" Type="http://schemas.openxmlformats.org/officeDocument/2006/relationships/slide" Target="slides/slide6.xml"/><Relationship Id="rId33" Type="http://schemas.openxmlformats.org/officeDocument/2006/relationships/font" Target="fonts/FiraSans-bold.fntdata"/><Relationship Id="rId10" Type="http://schemas.openxmlformats.org/officeDocument/2006/relationships/slide" Target="slides/slide5.xml"/><Relationship Id="rId32" Type="http://schemas.openxmlformats.org/officeDocument/2006/relationships/font" Target="fonts/FiraSans-regular.fntdata"/><Relationship Id="rId13" Type="http://schemas.openxmlformats.org/officeDocument/2006/relationships/slide" Target="slides/slide8.xml"/><Relationship Id="rId35" Type="http://schemas.openxmlformats.org/officeDocument/2006/relationships/font" Target="fonts/FiraSans-boldItalic.fntdata"/><Relationship Id="rId12" Type="http://schemas.openxmlformats.org/officeDocument/2006/relationships/slide" Target="slides/slide7.xml"/><Relationship Id="rId34" Type="http://schemas.openxmlformats.org/officeDocument/2006/relationships/font" Target="fonts/FiraSans-italic.fntdata"/><Relationship Id="rId15" Type="http://schemas.openxmlformats.org/officeDocument/2006/relationships/slide" Target="slides/slide10.xml"/><Relationship Id="rId37" Type="http://schemas.openxmlformats.org/officeDocument/2006/relationships/font" Target="fonts/OldStandardTT-bold.fntdata"/><Relationship Id="rId14" Type="http://schemas.openxmlformats.org/officeDocument/2006/relationships/slide" Target="slides/slide9.xml"/><Relationship Id="rId36" Type="http://schemas.openxmlformats.org/officeDocument/2006/relationships/font" Target="fonts/OldStandardT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ldStandardT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a5bfedb3c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a5bfedb3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2e1cce608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62e1cce608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2e1cce74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2e1cce74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2e1cce745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2e1cce745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62e1cce745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62e1cce745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62e1cce745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62e1cce745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62e1cce745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62e1cce745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62e1cce745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62e1cce745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62e1cce745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62e1cce745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62e1cce74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62e1cce74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a5bfedb3c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a5bfedb3c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62e1cce7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62e1cce7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2de08de47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62de08de47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2de08de47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62de08de47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2de08de47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2de08de47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2e1cce608_1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62e1cce608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62e1cce608_1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62e1cce608_1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2e1cce608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2e1cce608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Fira Sans"/>
              <a:buNone/>
              <a:defRPr sz="42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ira Sans"/>
              <a:buNone/>
              <a:defRPr sz="24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" name="Google Shape;1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58952" cy="758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" name="Google Shape;6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" name="Google Shape;64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and Content">
  <p:cSld name="4_Title and Content">
    <p:bg>
      <p:bgPr>
        <a:solidFill>
          <a:srgbClr val="041E42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/>
          <p:nvPr/>
        </p:nvSpPr>
        <p:spPr>
          <a:xfrm>
            <a:off x="7092387" y="4632722"/>
            <a:ext cx="2051700" cy="510900"/>
          </a:xfrm>
          <a:prstGeom prst="rect">
            <a:avLst/>
          </a:prstGeom>
          <a:solidFill>
            <a:srgbClr val="031F4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" name="Google Shape;67;p13"/>
          <p:cNvPicPr preferRelativeResize="0"/>
          <p:nvPr/>
        </p:nvPicPr>
        <p:blipFill rotWithShape="1">
          <a:blip r:embed="rId2">
            <a:alphaModFix/>
          </a:blip>
          <a:srcRect b="0" l="0" r="78003" t="0"/>
          <a:stretch/>
        </p:blipFill>
        <p:spPr>
          <a:xfrm>
            <a:off x="2135709" y="202472"/>
            <a:ext cx="4866619" cy="5624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" name="Google Shape;3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" name="Google Shape;3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" name="Google Shape;4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58952" cy="758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>
                <a:solidFill>
                  <a:schemeClr val="accent1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>
                <a:solidFill>
                  <a:schemeClr val="accen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>
                <a:solidFill>
                  <a:schemeClr val="accen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>
                <a:solidFill>
                  <a:schemeClr val="accen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>
                <a:solidFill>
                  <a:schemeClr val="accen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" name="Google Shape;5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None/>
              <a:defRPr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"/>
              <a:buChar char="●"/>
              <a:defRPr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○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■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○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■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○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■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mage.ai/design/core-abstractions#project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mage.ai/design/core-abstractions#pipeline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mage.ai/design/core-abstractions#block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mage.ai/design/core-abstractions#block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linkedin.com/feed/update/urn:li:activity:7107440236422426626/?commentUrn=urn:li:comment:(activity:7107440236422426626,7107456446744657920)&amp;dashCommentUrn=urn:li:fsd_comment:(7107456446744657920,urn:li:activity:7107440236422426626)&amp;dashReplyUrn=urn:li:fsd_comment:(7107510850818560000,urn:li:activity:7107440236422426626)&amp;replyUrn=urn:li:comment:(activity:7107440236422426626,7107510850818560000)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🧙‍♀️ Mage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🏎️ DTC Zoomcamp</a:t>
            </a:r>
            <a:endParaRPr/>
          </a:p>
        </p:txBody>
      </p:sp>
      <p:sp>
        <p:nvSpPr>
          <p:cNvPr id="73" name="Google Shape;73;p14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💫 Making Orchestration Magical with Mage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lt1"/>
                </a:solidFill>
              </a:rPr>
              <a:t>Reduce time in un</a:t>
            </a:r>
            <a:r>
              <a:rPr lang="en" sz="5400">
                <a:solidFill>
                  <a:schemeClr val="lt1"/>
                </a:solidFill>
                <a:highlight>
                  <a:srgbClr val="741B47"/>
                </a:highlight>
              </a:rPr>
              <a:t>differentiated</a:t>
            </a:r>
            <a:r>
              <a:rPr lang="en" sz="5400">
                <a:solidFill>
                  <a:schemeClr val="lt1"/>
                </a:solidFill>
              </a:rPr>
              <a:t> work.</a:t>
            </a:r>
            <a:endParaRPr sz="5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/>
          <p:nvPr/>
        </p:nvSpPr>
        <p:spPr>
          <a:xfrm>
            <a:off x="564000" y="693425"/>
            <a:ext cx="7803300" cy="3979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" name="Google Shape;152;p24"/>
          <p:cNvPicPr preferRelativeResize="0"/>
          <p:nvPr/>
        </p:nvPicPr>
        <p:blipFill rotWithShape="1">
          <a:blip r:embed="rId3">
            <a:alphaModFix/>
          </a:blip>
          <a:srcRect b="0" l="2018" r="0" t="0"/>
          <a:stretch/>
        </p:blipFill>
        <p:spPr>
          <a:xfrm>
            <a:off x="563998" y="211795"/>
            <a:ext cx="1334076" cy="463878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/>
          <p:nvPr/>
        </p:nvSpPr>
        <p:spPr>
          <a:xfrm>
            <a:off x="1174200" y="1401025"/>
            <a:ext cx="4317600" cy="304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4"/>
          <p:cNvSpPr txBox="1"/>
          <p:nvPr/>
        </p:nvSpPr>
        <p:spPr>
          <a:xfrm>
            <a:off x="1332963" y="887575"/>
            <a:ext cx="1880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🏗️ Projects</a:t>
            </a:r>
            <a:endParaRPr sz="2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4"/>
          <p:cNvSpPr txBox="1"/>
          <p:nvPr/>
        </p:nvSpPr>
        <p:spPr>
          <a:xfrm>
            <a:off x="1456875" y="1453225"/>
            <a:ext cx="17568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🧪 Pipelines</a:t>
            </a:r>
            <a:endParaRPr sz="22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4"/>
          <p:cNvSpPr/>
          <p:nvPr/>
        </p:nvSpPr>
        <p:spPr>
          <a:xfrm>
            <a:off x="8117725" y="147925"/>
            <a:ext cx="887700" cy="591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24"/>
          <p:cNvSpPr/>
          <p:nvPr/>
        </p:nvSpPr>
        <p:spPr>
          <a:xfrm>
            <a:off x="5741525" y="1401025"/>
            <a:ext cx="869100" cy="304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4"/>
          <p:cNvSpPr/>
          <p:nvPr/>
        </p:nvSpPr>
        <p:spPr>
          <a:xfrm>
            <a:off x="6860225" y="1401025"/>
            <a:ext cx="869100" cy="304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4"/>
          <p:cNvSpPr/>
          <p:nvPr/>
        </p:nvSpPr>
        <p:spPr>
          <a:xfrm>
            <a:off x="1456875" y="1961725"/>
            <a:ext cx="2676000" cy="235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4"/>
          <p:cNvSpPr/>
          <p:nvPr/>
        </p:nvSpPr>
        <p:spPr>
          <a:xfrm>
            <a:off x="4285750" y="1961725"/>
            <a:ext cx="383700" cy="235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24"/>
          <p:cNvSpPr/>
          <p:nvPr/>
        </p:nvSpPr>
        <p:spPr>
          <a:xfrm>
            <a:off x="4845100" y="1961725"/>
            <a:ext cx="383700" cy="235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6222" y="2704730"/>
            <a:ext cx="1558055" cy="146507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 txBox="1"/>
          <p:nvPr/>
        </p:nvSpPr>
        <p:spPr>
          <a:xfrm>
            <a:off x="1609275" y="2178850"/>
            <a:ext cx="2300700" cy="6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D600"/>
                </a:solidFill>
                <a:latin typeface="Roboto"/>
                <a:ea typeface="Roboto"/>
                <a:cs typeface="Roboto"/>
                <a:sym typeface="Roboto"/>
              </a:rPr>
              <a:t>🧱 Blocks</a:t>
            </a:r>
            <a:endParaRPr sz="2200">
              <a:solidFill>
                <a:srgbClr val="FFD6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🏗️ </a:t>
            </a:r>
            <a:r>
              <a:rPr lang="en" u="sng">
                <a:solidFill>
                  <a:schemeClr val="hlink"/>
                </a:solidFill>
                <a:hlinkClick r:id="rId3"/>
              </a:rPr>
              <a:t>Projects</a:t>
            </a:r>
            <a:endParaRPr/>
          </a:p>
        </p:txBody>
      </p:sp>
      <p:sp>
        <p:nvSpPr>
          <p:cNvPr id="169" name="Google Shape;169;p2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 project forms the basis for all the work you can do in Mage— you can think of it like a GitHub repo.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It contains the code for all of your pipelines, blocks, and other assets.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 Mage instance has one or more projects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🧪 </a:t>
            </a:r>
            <a:r>
              <a:rPr lang="en" u="sng">
                <a:solidFill>
                  <a:schemeClr val="hlink"/>
                </a:solidFill>
                <a:hlinkClick r:id="rId3"/>
              </a:rPr>
              <a:t>Pipelines</a:t>
            </a:r>
            <a:endParaRPr/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 pipeline is a workflow that executes some data operation— maybe extracting, transforming, and loading data from an API. They’re also called DAGs on other platforms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In Mage, pipelines can contain </a:t>
            </a:r>
            <a:r>
              <a:rPr i="1" lang="en"/>
              <a:t>Blocks</a:t>
            </a:r>
            <a:r>
              <a:rPr lang="en"/>
              <a:t> (written in SQL, Python, or R) and charts.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Each pipeline is represented by a YAML file in the “pipelines” folder of your project.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🧱 </a:t>
            </a:r>
            <a:r>
              <a:rPr lang="en" u="sng">
                <a:solidFill>
                  <a:schemeClr val="hlink"/>
                </a:solidFill>
                <a:hlinkClick r:id="rId3"/>
              </a:rPr>
              <a:t>Blocks</a:t>
            </a:r>
            <a:endParaRPr/>
          </a:p>
        </p:txBody>
      </p:sp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 block is a file that can be executed independently or within a pipeline.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Together, blocks form Directed Acyclic Graphs (DAGs), which we call pipelines.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 block won’t start running in a pipeline until all its upstream dependencies are met.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🧱 </a:t>
            </a:r>
            <a:r>
              <a:rPr lang="en" u="sng">
                <a:solidFill>
                  <a:schemeClr val="hlink"/>
                </a:solidFill>
                <a:hlinkClick r:id="rId3"/>
              </a:rPr>
              <a:t>Blocks</a:t>
            </a:r>
            <a:r>
              <a:rPr lang="en"/>
              <a:t> continued</a:t>
            </a:r>
            <a:endParaRPr/>
          </a:p>
        </p:txBody>
      </p:sp>
      <p:sp>
        <p:nvSpPr>
          <p:cNvPr id="187" name="Google Shape;187;p2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Blocks are reusable, atomic pieces of code that perform certain actions.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Changing one block will change it everywhere it’s used, but </a:t>
            </a:r>
            <a:r>
              <a:rPr b="1" lang="en"/>
              <a:t>don’t worry</a:t>
            </a:r>
            <a:r>
              <a:rPr lang="en"/>
              <a:t>, it’s easy to detach blocks to separate instances if necessary.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Blocks can be used to perform a variety of actions, from simple data transformations to complex machine learning models.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Anatomy of a Block</a:t>
            </a:r>
            <a:endParaRPr b="1"/>
          </a:p>
        </p:txBody>
      </p:sp>
      <p:pic>
        <p:nvPicPr>
          <p:cNvPr id="193" name="Google Shape;19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600" y="1058225"/>
            <a:ext cx="6377605" cy="378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9"/>
          <p:cNvSpPr txBox="1"/>
          <p:nvPr/>
        </p:nvSpPr>
        <p:spPr>
          <a:xfrm>
            <a:off x="7054475" y="1349875"/>
            <a:ext cx="15255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Imports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29"/>
          <p:cNvSpPr txBox="1"/>
          <p:nvPr/>
        </p:nvSpPr>
        <p:spPr>
          <a:xfrm>
            <a:off x="7054475" y="2112375"/>
            <a:ext cx="1460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Decorator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29"/>
          <p:cNvSpPr txBox="1"/>
          <p:nvPr/>
        </p:nvSpPr>
        <p:spPr>
          <a:xfrm>
            <a:off x="7054475" y="2366163"/>
            <a:ext cx="17130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Function*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7054475" y="3415838"/>
            <a:ext cx="1460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Assertion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9"/>
          <p:cNvSpPr txBox="1"/>
          <p:nvPr/>
        </p:nvSpPr>
        <p:spPr>
          <a:xfrm>
            <a:off x="7054475" y="4215450"/>
            <a:ext cx="17130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DataFrame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29"/>
          <p:cNvSpPr/>
          <p:nvPr/>
        </p:nvSpPr>
        <p:spPr>
          <a:xfrm>
            <a:off x="582475" y="1368375"/>
            <a:ext cx="3023400" cy="832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29"/>
          <p:cNvSpPr/>
          <p:nvPr/>
        </p:nvSpPr>
        <p:spPr>
          <a:xfrm>
            <a:off x="582475" y="2230125"/>
            <a:ext cx="637800" cy="106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9"/>
          <p:cNvSpPr/>
          <p:nvPr/>
        </p:nvSpPr>
        <p:spPr>
          <a:xfrm>
            <a:off x="582475" y="2366175"/>
            <a:ext cx="5205300" cy="953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29"/>
          <p:cNvSpPr/>
          <p:nvPr/>
        </p:nvSpPr>
        <p:spPr>
          <a:xfrm>
            <a:off x="582475" y="3469725"/>
            <a:ext cx="5205300" cy="832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29"/>
          <p:cNvSpPr/>
          <p:nvPr/>
        </p:nvSpPr>
        <p:spPr>
          <a:xfrm>
            <a:off x="582475" y="4352525"/>
            <a:ext cx="5205300" cy="499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9"/>
          <p:cNvSpPr txBox="1"/>
          <p:nvPr/>
        </p:nvSpPr>
        <p:spPr>
          <a:xfrm>
            <a:off x="7160300" y="4719325"/>
            <a:ext cx="19158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*returns df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 next: Configuring Mage &amp; running a pipeline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5863" y="415475"/>
            <a:ext cx="7192274" cy="431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Mage?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good orchestrator prioritizes….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i="1" lang="en"/>
              <a:t>developer experience</a:t>
            </a:r>
            <a:endParaRPr i="1"/>
          </a:p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>
                <a:highlight>
                  <a:srgbClr val="741B47"/>
                </a:highlight>
              </a:rPr>
              <a:t>Flow state</a:t>
            </a:r>
            <a:r>
              <a:rPr lang="en"/>
              <a:t> 🌊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i="1" lang="en"/>
              <a:t>“I need to switch between 7 tools/services.”</a:t>
            </a:r>
            <a:endParaRPr i="1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>
                <a:highlight>
                  <a:srgbClr val="741B47"/>
                </a:highlight>
              </a:rPr>
              <a:t>Feedback Loops</a:t>
            </a:r>
            <a:r>
              <a:rPr lang="en"/>
              <a:t> 🔁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i="1" lang="en"/>
              <a:t>“I spent 5 hours locally testing this DAG.”</a:t>
            </a:r>
            <a:endParaRPr i="1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>
                <a:highlight>
                  <a:srgbClr val="741B47"/>
                </a:highlight>
              </a:rPr>
              <a:t>Cognitive Load</a:t>
            </a:r>
            <a:r>
              <a:rPr lang="en"/>
              <a:t> 🧱</a:t>
            </a:r>
            <a:endParaRPr>
              <a:highlight>
                <a:srgbClr val="741B47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How much do you need to know to do your job?</a:t>
            </a:r>
            <a:endParaRPr/>
          </a:p>
        </p:txBody>
      </p:sp>
      <p:pic>
        <p:nvPicPr>
          <p:cNvPr id="85" name="Google Shape;85;p1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8787" y="2926925"/>
            <a:ext cx="3010800" cy="7698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6" name="Google Shape;86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27276" y="778325"/>
            <a:ext cx="3073826" cy="227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260675" y="891125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</a:t>
            </a:r>
            <a:r>
              <a:rPr b="1" lang="en"/>
              <a:t>Mage</a:t>
            </a:r>
            <a:r>
              <a:rPr lang="en"/>
              <a:t>?</a:t>
            </a:r>
            <a:endParaRPr/>
          </a:p>
        </p:txBody>
      </p:sp>
      <p:sp>
        <p:nvSpPr>
          <p:cNvPr id="92" name="Google Shape;92;p17"/>
          <p:cNvSpPr txBox="1"/>
          <p:nvPr>
            <p:ph idx="1" type="subTitle"/>
          </p:nvPr>
        </p:nvSpPr>
        <p:spPr>
          <a:xfrm>
            <a:off x="260675" y="2277776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i="1" lang="en" sz="2085"/>
              <a:t>An open-source pipeline tool for orchestrating, transforming, and integrating data </a:t>
            </a:r>
            <a:r>
              <a:rPr lang="en" sz="2085"/>
              <a:t>👷🏼‍♂️</a:t>
            </a:r>
            <a:r>
              <a:rPr i="1" lang="en" sz="2085"/>
              <a:t> </a:t>
            </a:r>
            <a:endParaRPr i="1" sz="208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i="1" sz="2085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5875" y="1211525"/>
            <a:ext cx="4533325" cy="2720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/>
          <p:nvPr/>
        </p:nvSpPr>
        <p:spPr>
          <a:xfrm>
            <a:off x="7714100" y="87275"/>
            <a:ext cx="1384500" cy="846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2559638" y="1331588"/>
            <a:ext cx="3816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🏗️ Pipelines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2559638" y="2297400"/>
            <a:ext cx="3816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🧱 Blocks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1371544" y="3425213"/>
            <a:ext cx="2035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🔨 Load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3366038" y="3425213"/>
            <a:ext cx="220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👷🏻‍♂️ Transform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5569238" y="3425213"/>
            <a:ext cx="220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⚙️ Export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4" name="Google Shape;104;p18"/>
          <p:cNvCxnSpPr>
            <a:stCxn id="100" idx="2"/>
            <a:endCxn id="101" idx="0"/>
          </p:cNvCxnSpPr>
          <p:nvPr/>
        </p:nvCxnSpPr>
        <p:spPr>
          <a:xfrm rot="5400000">
            <a:off x="3133988" y="2091450"/>
            <a:ext cx="588900" cy="20784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5" name="Google Shape;105;p18"/>
          <p:cNvCxnSpPr>
            <a:stCxn id="100" idx="2"/>
            <a:endCxn id="102" idx="0"/>
          </p:cNvCxnSpPr>
          <p:nvPr/>
        </p:nvCxnSpPr>
        <p:spPr>
          <a:xfrm>
            <a:off x="4467638" y="2836200"/>
            <a:ext cx="0" cy="58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8"/>
          <p:cNvCxnSpPr/>
          <p:nvPr/>
        </p:nvCxnSpPr>
        <p:spPr>
          <a:xfrm flipH="1" rot="-5400000">
            <a:off x="5214188" y="2093325"/>
            <a:ext cx="585600" cy="2078700"/>
          </a:xfrm>
          <a:prstGeom prst="curvedConnector3">
            <a:avLst>
              <a:gd fmla="val 49990" name="adj1"/>
            </a:avLst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7" name="Google Shape;107;p18"/>
          <p:cNvCxnSpPr>
            <a:stCxn id="99" idx="2"/>
          </p:cNvCxnSpPr>
          <p:nvPr/>
        </p:nvCxnSpPr>
        <p:spPr>
          <a:xfrm>
            <a:off x="4467638" y="1870388"/>
            <a:ext cx="0" cy="490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" name="Google Shape;108;p18"/>
          <p:cNvSpPr txBox="1"/>
          <p:nvPr/>
        </p:nvSpPr>
        <p:spPr>
          <a:xfrm>
            <a:off x="2559638" y="365775"/>
            <a:ext cx="3816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🏠 Projects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9" name="Google Shape;109;p18"/>
          <p:cNvCxnSpPr/>
          <p:nvPr/>
        </p:nvCxnSpPr>
        <p:spPr>
          <a:xfrm>
            <a:off x="4467638" y="908250"/>
            <a:ext cx="0" cy="490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" name="Google Shape;110;p18"/>
          <p:cNvSpPr txBox="1"/>
          <p:nvPr/>
        </p:nvSpPr>
        <p:spPr>
          <a:xfrm>
            <a:off x="-9" y="87281"/>
            <a:ext cx="2035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👀 Sensors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-9" y="693350"/>
            <a:ext cx="2400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🧪Conditionals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-9" y="1299419"/>
            <a:ext cx="220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👨‍👩‍👧‍👦 Dynamics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-9" y="1905488"/>
            <a:ext cx="220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🪝 Webhooks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4" name="Google Shape;114;p18"/>
          <p:cNvSpPr txBox="1"/>
          <p:nvPr/>
        </p:nvSpPr>
        <p:spPr>
          <a:xfrm>
            <a:off x="6087375" y="87272"/>
            <a:ext cx="3056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👨🏻‍🔧 Data Integration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5881950" y="676991"/>
            <a:ext cx="3262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🤝 Unified Pipelines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6195600" y="1266709"/>
            <a:ext cx="2948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👯‍♂️ Multi-user envs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6342300" y="1856428"/>
            <a:ext cx="2801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✍️ Templating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8" name="Google Shape;118;p18"/>
          <p:cNvSpPr txBox="1"/>
          <p:nvPr/>
        </p:nvSpPr>
        <p:spPr>
          <a:xfrm rot="-944746">
            <a:off x="7753506" y="3960362"/>
            <a:ext cx="626821" cy="1292873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>
                <a:latin typeface="Proxima Nova"/>
                <a:ea typeface="Proxima Nova"/>
                <a:cs typeface="Proxima Nova"/>
                <a:sym typeface="Proxima Nova"/>
              </a:rPr>
              <a:t>🤯</a:t>
            </a:r>
            <a:endParaRPr sz="75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869" y="3259707"/>
            <a:ext cx="1675387" cy="167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387" y="615350"/>
            <a:ext cx="7299226" cy="410577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🚀 </a:t>
            </a:r>
            <a:r>
              <a:rPr b="1" lang="en"/>
              <a:t>Mage </a:t>
            </a:r>
            <a:r>
              <a:rPr i="1" lang="en"/>
              <a:t>accelerates</a:t>
            </a:r>
            <a:r>
              <a:rPr lang="en"/>
              <a:t> pipeline development</a:t>
            </a:r>
            <a:endParaRPr/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Hybrid environment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Use our </a:t>
            </a:r>
            <a:r>
              <a:rPr lang="en" sz="2000">
                <a:highlight>
                  <a:srgbClr val="741B47"/>
                </a:highlight>
              </a:rPr>
              <a:t>GUI</a:t>
            </a:r>
            <a:r>
              <a:rPr lang="en" sz="2000"/>
              <a:t> for interactive development (or don’t, I like VSCode)</a:t>
            </a:r>
            <a:endParaRPr i="1"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Use </a:t>
            </a:r>
            <a:r>
              <a:rPr lang="en" sz="2000">
                <a:highlight>
                  <a:srgbClr val="741B47"/>
                </a:highlight>
              </a:rPr>
              <a:t>blocks</a:t>
            </a:r>
            <a:r>
              <a:rPr lang="en" sz="2000"/>
              <a:t> as testable, reusable pieces of code.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Improved DevEx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Code and test in parallel.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Reduce your dependencies, switch tools less, be efficient.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👨🏻‍💻 Engineering best-practices </a:t>
            </a:r>
            <a:r>
              <a:rPr lang="en" u="sng"/>
              <a:t>built-in</a:t>
            </a:r>
            <a:r>
              <a:rPr lang="en"/>
              <a:t> </a:t>
            </a:r>
            <a:endParaRPr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🧪 In-line testing and debugging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Familiar, notebook-style format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🔎 Fully-featured observability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Transformation </a:t>
            </a:r>
            <a:r>
              <a:rPr i="1" lang="en"/>
              <a:t>in one place</a:t>
            </a:r>
            <a:r>
              <a:rPr lang="en"/>
              <a:t>: dbt models, streaming, </a:t>
            </a:r>
            <a:r>
              <a:rPr i="1" lang="en"/>
              <a:t>&amp; more</a:t>
            </a:r>
            <a:r>
              <a:rPr lang="en"/>
              <a:t>.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🏜️ DRY principles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No more 🍝 DAGs with duplicate functions and weird imports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DEaaS (sorry, I had to 😅)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8000" y="693275"/>
            <a:ext cx="2847975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885EFF"/>
      </a:dk2>
      <a:lt2>
        <a:srgbClr val="885EFF"/>
      </a:lt2>
      <a:accent1>
        <a:srgbClr val="FFFFFF"/>
      </a:accent1>
      <a:accent2>
        <a:srgbClr val="B7B7B7"/>
      </a:accent2>
      <a:accent3>
        <a:srgbClr val="4776FF"/>
      </a:accent3>
      <a:accent4>
        <a:srgbClr val="FF4FF8"/>
      </a:accent4>
      <a:accent5>
        <a:srgbClr val="AF4345"/>
      </a:accent5>
      <a:accent6>
        <a:srgbClr val="F58F8F"/>
      </a:accent6>
      <a:hlink>
        <a:srgbClr val="FF4FF8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